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8" r:id="rId5"/>
  </p:sldIdLst>
  <p:sldSz cx="51206400" cy="288036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D764"/>
    <a:srgbClr val="41DF81"/>
    <a:srgbClr val="24FCAA"/>
    <a:srgbClr val="28F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869" y="11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nl-NL"/>
              <a:t>Klik om stijl te bewerken</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89" indent="0" algn="ctr">
              <a:buNone/>
              <a:defRPr sz="8400"/>
            </a:lvl2pPr>
            <a:lvl3pPr marL="3840576" indent="0" algn="ctr">
              <a:buNone/>
              <a:defRPr sz="7559"/>
            </a:lvl3pPr>
            <a:lvl4pPr marL="5760865" indent="0" algn="ctr">
              <a:buNone/>
              <a:defRPr sz="6720"/>
            </a:lvl4pPr>
            <a:lvl5pPr marL="7681152" indent="0" algn="ctr">
              <a:buNone/>
              <a:defRPr sz="6720"/>
            </a:lvl5pPr>
            <a:lvl6pPr marL="9601441" indent="0" algn="ctr">
              <a:buNone/>
              <a:defRPr sz="6720"/>
            </a:lvl6pPr>
            <a:lvl7pPr marL="11521728" indent="0" algn="ctr">
              <a:buNone/>
              <a:defRPr sz="6720"/>
            </a:lvl7pPr>
            <a:lvl8pPr marL="13442017" indent="0" algn="ctr">
              <a:buNone/>
              <a:defRPr sz="6720"/>
            </a:lvl8pPr>
            <a:lvl9pPr marL="15362304" indent="0" algn="ctr">
              <a:buNone/>
              <a:defRPr sz="672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1E0925E-4E77-4748-B9D2-AD98736804F9}" type="datetimeFigureOut">
              <a:rPr lang="nl-NL" smtClean="0"/>
              <a:t>15-7-2021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191870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E0925E-4E77-4748-B9D2-AD98736804F9}" type="datetimeFigureOut">
              <a:rPr lang="nl-NL" smtClean="0"/>
              <a:t>15-7-2021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30678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1" y="1533525"/>
            <a:ext cx="11041380" cy="2440972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520441" y="1533525"/>
            <a:ext cx="32484060" cy="2440972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E0925E-4E77-4748-B9D2-AD98736804F9}" type="datetimeFigureOut">
              <a:rPr lang="nl-NL" smtClean="0"/>
              <a:t>15-7-2021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45769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E0925E-4E77-4748-B9D2-AD98736804F9}" type="datetimeFigureOut">
              <a:rPr lang="nl-NL" smtClean="0"/>
              <a:t>15-7-2021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298104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493773" y="7180904"/>
            <a:ext cx="44165520" cy="11981495"/>
          </a:xfrm>
        </p:spPr>
        <p:txBody>
          <a:bodyPr anchor="b"/>
          <a:lstStyle>
            <a:lvl1pPr>
              <a:defRPr sz="25200"/>
            </a:lvl1pPr>
          </a:lstStyle>
          <a:p>
            <a:r>
              <a:rPr lang="nl-NL"/>
              <a:t>Klik om stijl te bewerken</a:t>
            </a:r>
            <a:endParaRPr lang="en-US" dirty="0"/>
          </a:p>
        </p:txBody>
      </p:sp>
      <p:sp>
        <p:nvSpPr>
          <p:cNvPr id="3" name="Text Placeholder 2"/>
          <p:cNvSpPr>
            <a:spLocks noGrp="1"/>
          </p:cNvSpPr>
          <p:nvPr>
            <p:ph type="body" idx="1"/>
          </p:nvPr>
        </p:nvSpPr>
        <p:spPr>
          <a:xfrm>
            <a:off x="3493773" y="19275751"/>
            <a:ext cx="44165520" cy="6300785"/>
          </a:xfrm>
        </p:spPr>
        <p:txBody>
          <a:bodyPr/>
          <a:lstStyle>
            <a:lvl1pPr marL="0" indent="0">
              <a:buNone/>
              <a:defRPr sz="10080">
                <a:solidFill>
                  <a:schemeClr val="tx1">
                    <a:tint val="75000"/>
                  </a:schemeClr>
                </a:solidFill>
              </a:defRPr>
            </a:lvl1pPr>
            <a:lvl2pPr marL="1920289" indent="0">
              <a:buNone/>
              <a:defRPr sz="8400">
                <a:solidFill>
                  <a:schemeClr val="tx1">
                    <a:tint val="75000"/>
                  </a:schemeClr>
                </a:solidFill>
              </a:defRPr>
            </a:lvl2pPr>
            <a:lvl3pPr marL="3840576" indent="0">
              <a:buNone/>
              <a:defRPr sz="7559">
                <a:solidFill>
                  <a:schemeClr val="tx1">
                    <a:tint val="75000"/>
                  </a:schemeClr>
                </a:solidFill>
              </a:defRPr>
            </a:lvl3pPr>
            <a:lvl4pPr marL="5760865" indent="0">
              <a:buNone/>
              <a:defRPr sz="6720">
                <a:solidFill>
                  <a:schemeClr val="tx1">
                    <a:tint val="75000"/>
                  </a:schemeClr>
                </a:solidFill>
              </a:defRPr>
            </a:lvl4pPr>
            <a:lvl5pPr marL="7681152" indent="0">
              <a:buNone/>
              <a:defRPr sz="6720">
                <a:solidFill>
                  <a:schemeClr val="tx1">
                    <a:tint val="75000"/>
                  </a:schemeClr>
                </a:solidFill>
              </a:defRPr>
            </a:lvl5pPr>
            <a:lvl6pPr marL="9601441" indent="0">
              <a:buNone/>
              <a:defRPr sz="6720">
                <a:solidFill>
                  <a:schemeClr val="tx1">
                    <a:tint val="75000"/>
                  </a:schemeClr>
                </a:solidFill>
              </a:defRPr>
            </a:lvl6pPr>
            <a:lvl7pPr marL="11521728" indent="0">
              <a:buNone/>
              <a:defRPr sz="6720">
                <a:solidFill>
                  <a:schemeClr val="tx1">
                    <a:tint val="75000"/>
                  </a:schemeClr>
                </a:solidFill>
              </a:defRPr>
            </a:lvl7pPr>
            <a:lvl8pPr marL="13442017" indent="0">
              <a:buNone/>
              <a:defRPr sz="6720">
                <a:solidFill>
                  <a:schemeClr val="tx1">
                    <a:tint val="75000"/>
                  </a:schemeClr>
                </a:solidFill>
              </a:defRPr>
            </a:lvl8pPr>
            <a:lvl9pPr marL="15362304" indent="0">
              <a:buNone/>
              <a:defRPr sz="672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1E0925E-4E77-4748-B9D2-AD98736804F9}" type="datetimeFigureOut">
              <a:rPr lang="nl-NL" smtClean="0"/>
              <a:t>15-7-2021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85843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520441" y="7667625"/>
            <a:ext cx="21762720" cy="182756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25923241" y="7667625"/>
            <a:ext cx="21762720" cy="182756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1E0925E-4E77-4748-B9D2-AD98736804F9}" type="datetimeFigureOut">
              <a:rPr lang="nl-NL" smtClean="0"/>
              <a:t>15-7-2021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348197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30"/>
            <a:ext cx="44165520" cy="5567365"/>
          </a:xfrm>
        </p:spPr>
        <p:txBody>
          <a:bodyPr/>
          <a:lstStyle/>
          <a:p>
            <a:r>
              <a:rPr lang="nl-NL"/>
              <a:t>Klik om stijl te bewerken</a:t>
            </a:r>
            <a:endParaRPr lang="en-US" dirty="0"/>
          </a:p>
        </p:txBody>
      </p:sp>
      <p:sp>
        <p:nvSpPr>
          <p:cNvPr id="3" name="Text Placeholder 2"/>
          <p:cNvSpPr>
            <a:spLocks noGrp="1"/>
          </p:cNvSpPr>
          <p:nvPr>
            <p:ph type="body" idx="1"/>
          </p:nvPr>
        </p:nvSpPr>
        <p:spPr>
          <a:xfrm>
            <a:off x="3527113" y="7060885"/>
            <a:ext cx="21662706" cy="3460430"/>
          </a:xfrm>
        </p:spPr>
        <p:txBody>
          <a:bodyPr anchor="b"/>
          <a:lstStyle>
            <a:lvl1pPr marL="0" indent="0">
              <a:buNone/>
              <a:defRPr sz="10080" b="1"/>
            </a:lvl1pPr>
            <a:lvl2pPr marL="1920289" indent="0">
              <a:buNone/>
              <a:defRPr sz="8400" b="1"/>
            </a:lvl2pPr>
            <a:lvl3pPr marL="3840576" indent="0">
              <a:buNone/>
              <a:defRPr sz="7559" b="1"/>
            </a:lvl3pPr>
            <a:lvl4pPr marL="5760865" indent="0">
              <a:buNone/>
              <a:defRPr sz="6720" b="1"/>
            </a:lvl4pPr>
            <a:lvl5pPr marL="7681152" indent="0">
              <a:buNone/>
              <a:defRPr sz="6720" b="1"/>
            </a:lvl5pPr>
            <a:lvl6pPr marL="9601441" indent="0">
              <a:buNone/>
              <a:defRPr sz="6720" b="1"/>
            </a:lvl6pPr>
            <a:lvl7pPr marL="11521728" indent="0">
              <a:buNone/>
              <a:defRPr sz="6720" b="1"/>
            </a:lvl7pPr>
            <a:lvl8pPr marL="13442017" indent="0">
              <a:buNone/>
              <a:defRPr sz="6720" b="1"/>
            </a:lvl8pPr>
            <a:lvl9pPr marL="15362304" indent="0">
              <a:buNone/>
              <a:defRPr sz="6720" b="1"/>
            </a:lvl9pPr>
          </a:lstStyle>
          <a:p>
            <a:pPr lvl="0"/>
            <a:r>
              <a:rPr lang="nl-NL"/>
              <a:t>Klikken om de tekststijl van het model te bewerken</a:t>
            </a:r>
          </a:p>
        </p:txBody>
      </p:sp>
      <p:sp>
        <p:nvSpPr>
          <p:cNvPr id="4" name="Content Placeholder 3"/>
          <p:cNvSpPr>
            <a:spLocks noGrp="1"/>
          </p:cNvSpPr>
          <p:nvPr>
            <p:ph sz="half" idx="2"/>
          </p:nvPr>
        </p:nvSpPr>
        <p:spPr>
          <a:xfrm>
            <a:off x="3527113" y="10521315"/>
            <a:ext cx="21662706" cy="1547527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25923243" y="7060885"/>
            <a:ext cx="21769390" cy="3460430"/>
          </a:xfrm>
        </p:spPr>
        <p:txBody>
          <a:bodyPr anchor="b"/>
          <a:lstStyle>
            <a:lvl1pPr marL="0" indent="0">
              <a:buNone/>
              <a:defRPr sz="10080" b="1"/>
            </a:lvl1pPr>
            <a:lvl2pPr marL="1920289" indent="0">
              <a:buNone/>
              <a:defRPr sz="8400" b="1"/>
            </a:lvl2pPr>
            <a:lvl3pPr marL="3840576" indent="0">
              <a:buNone/>
              <a:defRPr sz="7559" b="1"/>
            </a:lvl3pPr>
            <a:lvl4pPr marL="5760865" indent="0">
              <a:buNone/>
              <a:defRPr sz="6720" b="1"/>
            </a:lvl4pPr>
            <a:lvl5pPr marL="7681152" indent="0">
              <a:buNone/>
              <a:defRPr sz="6720" b="1"/>
            </a:lvl5pPr>
            <a:lvl6pPr marL="9601441" indent="0">
              <a:buNone/>
              <a:defRPr sz="6720" b="1"/>
            </a:lvl6pPr>
            <a:lvl7pPr marL="11521728" indent="0">
              <a:buNone/>
              <a:defRPr sz="6720" b="1"/>
            </a:lvl7pPr>
            <a:lvl8pPr marL="13442017" indent="0">
              <a:buNone/>
              <a:defRPr sz="6720" b="1"/>
            </a:lvl8pPr>
            <a:lvl9pPr marL="15362304" indent="0">
              <a:buNone/>
              <a:defRPr sz="6720" b="1"/>
            </a:lvl9pPr>
          </a:lstStyle>
          <a:p>
            <a:pPr lvl="0"/>
            <a:r>
              <a:rPr lang="nl-NL"/>
              <a:t>Klikken om de tekststijl van het model te bewerken</a:t>
            </a:r>
          </a:p>
        </p:txBody>
      </p:sp>
      <p:sp>
        <p:nvSpPr>
          <p:cNvPr id="6" name="Content Placeholder 5"/>
          <p:cNvSpPr>
            <a:spLocks noGrp="1"/>
          </p:cNvSpPr>
          <p:nvPr>
            <p:ph sz="quarter" idx="4"/>
          </p:nvPr>
        </p:nvSpPr>
        <p:spPr>
          <a:xfrm>
            <a:off x="25923243" y="10521315"/>
            <a:ext cx="21769390" cy="1547527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1E0925E-4E77-4748-B9D2-AD98736804F9}" type="datetimeFigureOut">
              <a:rPr lang="nl-NL" smtClean="0"/>
              <a:t>15-7-2021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19773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1E0925E-4E77-4748-B9D2-AD98736804F9}" type="datetimeFigureOut">
              <a:rPr lang="nl-NL" smtClean="0"/>
              <a:t>15-7-2021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125441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925E-4E77-4748-B9D2-AD98736804F9}" type="datetimeFigureOut">
              <a:rPr lang="nl-NL" smtClean="0"/>
              <a:t>15-7-2021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90556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527113" y="1920240"/>
            <a:ext cx="16515396" cy="6720840"/>
          </a:xfrm>
        </p:spPr>
        <p:txBody>
          <a:bodyPr anchor="b"/>
          <a:lstStyle>
            <a:lvl1pPr>
              <a:defRPr sz="13440"/>
            </a:lvl1pPr>
          </a:lstStyle>
          <a:p>
            <a:r>
              <a:rPr lang="nl-NL"/>
              <a:t>Klik om stijl te bewerken</a:t>
            </a:r>
            <a:endParaRPr lang="en-US" dirty="0"/>
          </a:p>
        </p:txBody>
      </p:sp>
      <p:sp>
        <p:nvSpPr>
          <p:cNvPr id="3" name="Content Placeholder 2"/>
          <p:cNvSpPr>
            <a:spLocks noGrp="1"/>
          </p:cNvSpPr>
          <p:nvPr>
            <p:ph idx="1"/>
          </p:nvPr>
        </p:nvSpPr>
        <p:spPr>
          <a:xfrm>
            <a:off x="21769393" y="4147191"/>
            <a:ext cx="25923241"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3527113" y="8641080"/>
            <a:ext cx="16515396" cy="16008670"/>
          </a:xfrm>
        </p:spPr>
        <p:txBody>
          <a:bodyPr/>
          <a:lstStyle>
            <a:lvl1pPr marL="0" indent="0">
              <a:buNone/>
              <a:defRPr sz="6720"/>
            </a:lvl1pPr>
            <a:lvl2pPr marL="1920289" indent="0">
              <a:buNone/>
              <a:defRPr sz="5881"/>
            </a:lvl2pPr>
            <a:lvl3pPr marL="3840576" indent="0">
              <a:buNone/>
              <a:defRPr sz="5040"/>
            </a:lvl3pPr>
            <a:lvl4pPr marL="5760865" indent="0">
              <a:buNone/>
              <a:defRPr sz="4201"/>
            </a:lvl4pPr>
            <a:lvl5pPr marL="7681152" indent="0">
              <a:buNone/>
              <a:defRPr sz="4201"/>
            </a:lvl5pPr>
            <a:lvl6pPr marL="9601441" indent="0">
              <a:buNone/>
              <a:defRPr sz="4201"/>
            </a:lvl6pPr>
            <a:lvl7pPr marL="11521728" indent="0">
              <a:buNone/>
              <a:defRPr sz="4201"/>
            </a:lvl7pPr>
            <a:lvl8pPr marL="13442017" indent="0">
              <a:buNone/>
              <a:defRPr sz="4201"/>
            </a:lvl8pPr>
            <a:lvl9pPr marL="15362304" indent="0">
              <a:buNone/>
              <a:defRPr sz="4201"/>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1E0925E-4E77-4748-B9D2-AD98736804F9}" type="datetimeFigureOut">
              <a:rPr lang="nl-NL" smtClean="0"/>
              <a:t>15-7-2021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369839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527113" y="1920240"/>
            <a:ext cx="16515396" cy="6720840"/>
          </a:xfrm>
        </p:spPr>
        <p:txBody>
          <a:bodyPr anchor="b"/>
          <a:lstStyle>
            <a:lvl1pPr>
              <a:defRPr sz="13440"/>
            </a:lvl1pPr>
          </a:lstStyle>
          <a:p>
            <a:r>
              <a:rPr lang="nl-NL"/>
              <a:t>Klik om stijl te bewerken</a:t>
            </a:r>
            <a:endParaRPr lang="en-US" dirty="0"/>
          </a:p>
        </p:txBody>
      </p:sp>
      <p:sp>
        <p:nvSpPr>
          <p:cNvPr id="3" name="Picture Placeholder 2"/>
          <p:cNvSpPr>
            <a:spLocks noGrp="1" noChangeAspect="1"/>
          </p:cNvSpPr>
          <p:nvPr>
            <p:ph type="pic" idx="1"/>
          </p:nvPr>
        </p:nvSpPr>
        <p:spPr>
          <a:xfrm>
            <a:off x="21769393" y="4147191"/>
            <a:ext cx="25923241" cy="20469225"/>
          </a:xfrm>
        </p:spPr>
        <p:txBody>
          <a:bodyPr anchor="t"/>
          <a:lstStyle>
            <a:lvl1pPr marL="0" indent="0">
              <a:buNone/>
              <a:defRPr sz="13440"/>
            </a:lvl1pPr>
            <a:lvl2pPr marL="1920289" indent="0">
              <a:buNone/>
              <a:defRPr sz="11760"/>
            </a:lvl2pPr>
            <a:lvl3pPr marL="3840576" indent="0">
              <a:buNone/>
              <a:defRPr sz="10080"/>
            </a:lvl3pPr>
            <a:lvl4pPr marL="5760865" indent="0">
              <a:buNone/>
              <a:defRPr sz="8400"/>
            </a:lvl4pPr>
            <a:lvl5pPr marL="7681152" indent="0">
              <a:buNone/>
              <a:defRPr sz="8400"/>
            </a:lvl5pPr>
            <a:lvl6pPr marL="9601441" indent="0">
              <a:buNone/>
              <a:defRPr sz="8400"/>
            </a:lvl6pPr>
            <a:lvl7pPr marL="11521728" indent="0">
              <a:buNone/>
              <a:defRPr sz="8400"/>
            </a:lvl7pPr>
            <a:lvl8pPr marL="13442017" indent="0">
              <a:buNone/>
              <a:defRPr sz="8400"/>
            </a:lvl8pPr>
            <a:lvl9pPr marL="15362304" indent="0">
              <a:buNone/>
              <a:defRPr sz="84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3527113" y="8641080"/>
            <a:ext cx="16515396" cy="16008670"/>
          </a:xfrm>
        </p:spPr>
        <p:txBody>
          <a:bodyPr/>
          <a:lstStyle>
            <a:lvl1pPr marL="0" indent="0">
              <a:buNone/>
              <a:defRPr sz="6720"/>
            </a:lvl1pPr>
            <a:lvl2pPr marL="1920289" indent="0">
              <a:buNone/>
              <a:defRPr sz="5881"/>
            </a:lvl2pPr>
            <a:lvl3pPr marL="3840576" indent="0">
              <a:buNone/>
              <a:defRPr sz="5040"/>
            </a:lvl3pPr>
            <a:lvl4pPr marL="5760865" indent="0">
              <a:buNone/>
              <a:defRPr sz="4201"/>
            </a:lvl4pPr>
            <a:lvl5pPr marL="7681152" indent="0">
              <a:buNone/>
              <a:defRPr sz="4201"/>
            </a:lvl5pPr>
            <a:lvl6pPr marL="9601441" indent="0">
              <a:buNone/>
              <a:defRPr sz="4201"/>
            </a:lvl6pPr>
            <a:lvl7pPr marL="11521728" indent="0">
              <a:buNone/>
              <a:defRPr sz="4201"/>
            </a:lvl7pPr>
            <a:lvl8pPr marL="13442017" indent="0">
              <a:buNone/>
              <a:defRPr sz="4201"/>
            </a:lvl8pPr>
            <a:lvl9pPr marL="15362304" indent="0">
              <a:buNone/>
              <a:defRPr sz="4201"/>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1E0925E-4E77-4748-B9D2-AD98736804F9}" type="datetimeFigureOut">
              <a:rPr lang="nl-NL" smtClean="0"/>
              <a:t>15-7-2021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49CF0F9-A016-49BF-9564-79C235FFAF33}" type="slidenum">
              <a:rPr lang="nl-NL" smtClean="0"/>
              <a:t>‹nr.›</a:t>
            </a:fld>
            <a:endParaRPr lang="nl-NL"/>
          </a:p>
        </p:txBody>
      </p:sp>
    </p:spTree>
    <p:extLst>
      <p:ext uri="{BB962C8B-B14F-4D97-AF65-F5344CB8AC3E}">
        <p14:creationId xmlns:p14="http://schemas.microsoft.com/office/powerpoint/2010/main" val="89020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4" y="1533530"/>
            <a:ext cx="44165520" cy="5567365"/>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3520444" y="7667625"/>
            <a:ext cx="44165520" cy="1827562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3520441" y="26696676"/>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81E0925E-4E77-4748-B9D2-AD98736804F9}" type="datetimeFigureOut">
              <a:rPr lang="nl-NL" smtClean="0"/>
              <a:t>15-7-2021</a:t>
            </a:fld>
            <a:endParaRPr lang="nl-NL"/>
          </a:p>
        </p:txBody>
      </p:sp>
      <p:sp>
        <p:nvSpPr>
          <p:cNvPr id="5" name="Footer Placeholder 4"/>
          <p:cNvSpPr>
            <a:spLocks noGrp="1"/>
          </p:cNvSpPr>
          <p:nvPr>
            <p:ph type="ftr" sz="quarter" idx="3"/>
          </p:nvPr>
        </p:nvSpPr>
        <p:spPr>
          <a:xfrm>
            <a:off x="16962124" y="26696676"/>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36164521" y="26696676"/>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E49CF0F9-A016-49BF-9564-79C235FFAF33}" type="slidenum">
              <a:rPr lang="nl-NL" smtClean="0"/>
              <a:t>‹nr.›</a:t>
            </a:fld>
            <a:endParaRPr lang="nl-NL"/>
          </a:p>
        </p:txBody>
      </p:sp>
    </p:spTree>
    <p:extLst>
      <p:ext uri="{BB962C8B-B14F-4D97-AF65-F5344CB8AC3E}">
        <p14:creationId xmlns:p14="http://schemas.microsoft.com/office/powerpoint/2010/main" val="27853742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840576"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45" indent="-960145" algn="l" defTabSz="3840576" rtl="0" eaLnBrk="1" latinLnBrk="0" hangingPunct="1">
        <a:lnSpc>
          <a:spcPct val="90000"/>
        </a:lnSpc>
        <a:spcBef>
          <a:spcPts val="4201"/>
        </a:spcBef>
        <a:buFont typeface="Arial" panose="020B0604020202020204" pitchFamily="34" charset="0"/>
        <a:buChar char="•"/>
        <a:defRPr sz="11760" kern="1200">
          <a:solidFill>
            <a:schemeClr val="tx1"/>
          </a:solidFill>
          <a:latin typeface="+mn-lt"/>
          <a:ea typeface="+mn-ea"/>
          <a:cs typeface="+mn-cs"/>
        </a:defRPr>
      </a:lvl1pPr>
      <a:lvl2pPr marL="2880432" indent="-960145" algn="l" defTabSz="3840576"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721" indent="-960145" algn="l" defTabSz="3840576"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1008" indent="-960145" algn="l" defTabSz="3840576"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4pPr>
      <a:lvl5pPr marL="8641297" indent="-960145" algn="l" defTabSz="3840576"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5pPr>
      <a:lvl6pPr marL="10561584" indent="-960145" algn="l" defTabSz="3840576"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6pPr>
      <a:lvl7pPr marL="12481873" indent="-960145" algn="l" defTabSz="3840576"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7pPr>
      <a:lvl8pPr marL="14402160" indent="-960145" algn="l" defTabSz="3840576"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8pPr>
      <a:lvl9pPr marL="16322449" indent="-960145" algn="l" defTabSz="3840576"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9pPr>
    </p:bodyStyle>
    <p:otherStyle>
      <a:defPPr>
        <a:defRPr lang="en-US"/>
      </a:defPPr>
      <a:lvl1pPr marL="0" algn="l" defTabSz="3840576" rtl="0" eaLnBrk="1" latinLnBrk="0" hangingPunct="1">
        <a:defRPr sz="7559" kern="1200">
          <a:solidFill>
            <a:schemeClr val="tx1"/>
          </a:solidFill>
          <a:latin typeface="+mn-lt"/>
          <a:ea typeface="+mn-ea"/>
          <a:cs typeface="+mn-cs"/>
        </a:defRPr>
      </a:lvl1pPr>
      <a:lvl2pPr marL="1920289" algn="l" defTabSz="3840576" rtl="0" eaLnBrk="1" latinLnBrk="0" hangingPunct="1">
        <a:defRPr sz="7559" kern="1200">
          <a:solidFill>
            <a:schemeClr val="tx1"/>
          </a:solidFill>
          <a:latin typeface="+mn-lt"/>
          <a:ea typeface="+mn-ea"/>
          <a:cs typeface="+mn-cs"/>
        </a:defRPr>
      </a:lvl2pPr>
      <a:lvl3pPr marL="3840576" algn="l" defTabSz="3840576" rtl="0" eaLnBrk="1" latinLnBrk="0" hangingPunct="1">
        <a:defRPr sz="7559" kern="1200">
          <a:solidFill>
            <a:schemeClr val="tx1"/>
          </a:solidFill>
          <a:latin typeface="+mn-lt"/>
          <a:ea typeface="+mn-ea"/>
          <a:cs typeface="+mn-cs"/>
        </a:defRPr>
      </a:lvl3pPr>
      <a:lvl4pPr marL="5760865" algn="l" defTabSz="3840576" rtl="0" eaLnBrk="1" latinLnBrk="0" hangingPunct="1">
        <a:defRPr sz="7559" kern="1200">
          <a:solidFill>
            <a:schemeClr val="tx1"/>
          </a:solidFill>
          <a:latin typeface="+mn-lt"/>
          <a:ea typeface="+mn-ea"/>
          <a:cs typeface="+mn-cs"/>
        </a:defRPr>
      </a:lvl4pPr>
      <a:lvl5pPr marL="7681152" algn="l" defTabSz="3840576" rtl="0" eaLnBrk="1" latinLnBrk="0" hangingPunct="1">
        <a:defRPr sz="7559" kern="1200">
          <a:solidFill>
            <a:schemeClr val="tx1"/>
          </a:solidFill>
          <a:latin typeface="+mn-lt"/>
          <a:ea typeface="+mn-ea"/>
          <a:cs typeface="+mn-cs"/>
        </a:defRPr>
      </a:lvl5pPr>
      <a:lvl6pPr marL="9601441" algn="l" defTabSz="3840576" rtl="0" eaLnBrk="1" latinLnBrk="0" hangingPunct="1">
        <a:defRPr sz="7559" kern="1200">
          <a:solidFill>
            <a:schemeClr val="tx1"/>
          </a:solidFill>
          <a:latin typeface="+mn-lt"/>
          <a:ea typeface="+mn-ea"/>
          <a:cs typeface="+mn-cs"/>
        </a:defRPr>
      </a:lvl6pPr>
      <a:lvl7pPr marL="11521728" algn="l" defTabSz="3840576" rtl="0" eaLnBrk="1" latinLnBrk="0" hangingPunct="1">
        <a:defRPr sz="7559" kern="1200">
          <a:solidFill>
            <a:schemeClr val="tx1"/>
          </a:solidFill>
          <a:latin typeface="+mn-lt"/>
          <a:ea typeface="+mn-ea"/>
          <a:cs typeface="+mn-cs"/>
        </a:defRPr>
      </a:lvl7pPr>
      <a:lvl8pPr marL="13442017" algn="l" defTabSz="3840576" rtl="0" eaLnBrk="1" latinLnBrk="0" hangingPunct="1">
        <a:defRPr sz="7559" kern="1200">
          <a:solidFill>
            <a:schemeClr val="tx1"/>
          </a:solidFill>
          <a:latin typeface="+mn-lt"/>
          <a:ea typeface="+mn-ea"/>
          <a:cs typeface="+mn-cs"/>
        </a:defRPr>
      </a:lvl8pPr>
      <a:lvl9pPr marL="15362304" algn="l" defTabSz="3840576" rtl="0" eaLnBrk="1" latinLnBrk="0" hangingPunct="1">
        <a:defRPr sz="7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Afbeelding met lucht, gras, buiten, veld&#10;&#10;Automatisch gegenereerde beschrijving">
            <a:extLst>
              <a:ext uri="{FF2B5EF4-FFF2-40B4-BE49-F238E27FC236}">
                <a16:creationId xmlns:a16="http://schemas.microsoft.com/office/drawing/2014/main" id="{84946F18-0424-41B9-9EB2-5344B4698F65}"/>
              </a:ext>
            </a:extLst>
          </p:cNvPr>
          <p:cNvPicPr>
            <a:picLocks noChangeAspect="1"/>
          </p:cNvPicPr>
          <p:nvPr/>
        </p:nvPicPr>
        <p:blipFill rotWithShape="1">
          <a:blip r:embed="rId2">
            <a:alphaModFix amt="65000"/>
          </a:blip>
          <a:srcRect l="-49" r="23586" b="482"/>
          <a:stretch/>
        </p:blipFill>
        <p:spPr>
          <a:xfrm>
            <a:off x="233788" y="-14459602"/>
            <a:ext cx="50972612" cy="4280600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Tekstvak 1">
            <a:extLst>
              <a:ext uri="{FF2B5EF4-FFF2-40B4-BE49-F238E27FC236}">
                <a16:creationId xmlns:a16="http://schemas.microsoft.com/office/drawing/2014/main" id="{A3CDD866-E2A5-44DF-9733-346902C0D8F1}"/>
              </a:ext>
            </a:extLst>
          </p:cNvPr>
          <p:cNvSpPr txBox="1"/>
          <p:nvPr/>
        </p:nvSpPr>
        <p:spPr>
          <a:xfrm>
            <a:off x="522509" y="-14198346"/>
            <a:ext cx="39057942" cy="2874185"/>
          </a:xfrm>
          <a:prstGeom prst="rect">
            <a:avLst/>
          </a:prstGeom>
          <a:noFill/>
          <a:ln w="127000">
            <a:noFill/>
          </a:ln>
        </p:spPr>
        <p:txBody>
          <a:bodyPr wrap="square" rtlCol="0">
            <a:spAutoFit/>
          </a:bodyPr>
          <a:lstStyle/>
          <a:p>
            <a:pPr algn="ctr"/>
            <a:r>
              <a:rPr lang="en-US" sz="18077" dirty="0"/>
              <a:t>Ketosis in dairy cows and breath analysis</a:t>
            </a:r>
          </a:p>
        </p:txBody>
      </p:sp>
      <p:sp>
        <p:nvSpPr>
          <p:cNvPr id="4" name="Tekstvak 3">
            <a:extLst>
              <a:ext uri="{FF2B5EF4-FFF2-40B4-BE49-F238E27FC236}">
                <a16:creationId xmlns:a16="http://schemas.microsoft.com/office/drawing/2014/main" id="{D0D75E0F-C6EC-43F6-9674-088986418E4F}"/>
              </a:ext>
            </a:extLst>
          </p:cNvPr>
          <p:cNvSpPr txBox="1"/>
          <p:nvPr/>
        </p:nvSpPr>
        <p:spPr>
          <a:xfrm>
            <a:off x="1116333" y="-11524829"/>
            <a:ext cx="37877698" cy="3596816"/>
          </a:xfrm>
          <a:prstGeom prst="rect">
            <a:avLst/>
          </a:prstGeom>
          <a:noFill/>
        </p:spPr>
        <p:txBody>
          <a:bodyPr rot="0" spcFirstLastPara="0" vertOverflow="overflow" horzOverflow="overflow" vert="horz" wrap="square" lIns="122996" tIns="61499" rIns="122996" bIns="61499" numCol="1" spcCol="0" rtlCol="0" fromWordArt="0" anchor="t" anchorCtr="0" forceAA="0" compatLnSpc="1">
            <a:prstTxWarp prst="textNoShape">
              <a:avLst/>
            </a:prstTxWarp>
            <a:spAutoFit/>
          </a:bodyPr>
          <a:lstStyle/>
          <a:p>
            <a:r>
              <a:rPr lang="en-US" sz="8564" dirty="0">
                <a:ea typeface="+mn-lt"/>
                <a:cs typeface="+mn-lt"/>
              </a:rPr>
              <a:t>Validation of breath sampling method for its possible role in early warning for ketosis</a:t>
            </a:r>
          </a:p>
          <a:p>
            <a:r>
              <a:rPr lang="en-US" sz="7001" dirty="0">
                <a:ea typeface="+mn-lt"/>
                <a:cs typeface="+mn-lt"/>
              </a:rPr>
              <a:t>Liesbeth G. Dingboom (PhD, DVM) and Lenny van </a:t>
            </a:r>
            <a:r>
              <a:rPr lang="en-US" sz="7001" dirty="0" err="1">
                <a:ea typeface="+mn-lt"/>
                <a:cs typeface="+mn-lt"/>
              </a:rPr>
              <a:t>Erp</a:t>
            </a:r>
            <a:r>
              <a:rPr lang="en-US" sz="7001" dirty="0">
                <a:ea typeface="+mn-lt"/>
                <a:cs typeface="+mn-lt"/>
              </a:rPr>
              <a:t> (PhD, Professor PLF) </a:t>
            </a:r>
          </a:p>
          <a:p>
            <a:r>
              <a:rPr lang="en-US" sz="7001" dirty="0">
                <a:ea typeface="+mn-lt"/>
                <a:cs typeface="+mn-lt"/>
              </a:rPr>
              <a:t>HAS University of Applied Sciences, ‘s Hertogenbosch, the Netherlands</a:t>
            </a:r>
            <a:endParaRPr lang="nl-NL" sz="2421" dirty="0">
              <a:cs typeface="Calibri"/>
            </a:endParaRPr>
          </a:p>
        </p:txBody>
      </p:sp>
      <p:sp>
        <p:nvSpPr>
          <p:cNvPr id="5" name="Tekstvak 4">
            <a:extLst>
              <a:ext uri="{FF2B5EF4-FFF2-40B4-BE49-F238E27FC236}">
                <a16:creationId xmlns:a16="http://schemas.microsoft.com/office/drawing/2014/main" id="{8D500101-A4BC-4BCD-B0D0-3736B05646C6}"/>
              </a:ext>
            </a:extLst>
          </p:cNvPr>
          <p:cNvSpPr txBox="1"/>
          <p:nvPr/>
        </p:nvSpPr>
        <p:spPr>
          <a:xfrm>
            <a:off x="1072076" y="-7064425"/>
            <a:ext cx="22945904" cy="10233249"/>
          </a:xfrm>
          <a:prstGeom prst="rect">
            <a:avLst/>
          </a:prstGeom>
          <a:noFill/>
          <a:ln w="88900">
            <a:solidFill>
              <a:schemeClr val="accent1"/>
            </a:solidFill>
          </a:ln>
        </p:spPr>
        <p:txBody>
          <a:bodyPr rot="0" spcFirstLastPara="0" vertOverflow="overflow" horzOverflow="overflow" vert="horz" wrap="square" lIns="193696" tIns="61499" rIns="122996" bIns="61499" numCol="1" spcCol="0" rtlCol="0" fromWordArt="0" anchor="t" anchorCtr="0" forceAA="0" compatLnSpc="1">
            <a:prstTxWarp prst="textNoShape">
              <a:avLst/>
            </a:prstTxWarp>
            <a:spAutoFit/>
          </a:bodyPr>
          <a:lstStyle/>
          <a:p>
            <a:r>
              <a:rPr lang="nl-NL" sz="8878" b="1" dirty="0" err="1"/>
              <a:t>I</a:t>
            </a:r>
            <a:r>
              <a:rPr lang="nl-NL" sz="9684" b="1" dirty="0" err="1"/>
              <a:t>ntroduction</a:t>
            </a:r>
            <a:endParaRPr lang="nl-NL" sz="9684" b="1" dirty="0">
              <a:cs typeface="Calibri"/>
            </a:endParaRPr>
          </a:p>
          <a:p>
            <a:pPr algn="just"/>
            <a:r>
              <a:rPr lang="en-US" sz="7001" dirty="0">
                <a:cs typeface="Calibri"/>
              </a:rPr>
              <a:t>Traditionally, for diagnostic purposes of ketosis (due to a negative energy state), the occurrence of ketone bodies is measured in urine or milk with commercially available existing sticks. Breath analysis in dairy cows is relatively new and relevant for the development of automatic sensor systems for early warning. The purpose of this study is to validate the outcomes of breath analyses by comparing them with already accepted methods.</a:t>
            </a:r>
            <a:endParaRPr lang="nl-NL" sz="7001" dirty="0">
              <a:cs typeface="Calibri"/>
            </a:endParaRPr>
          </a:p>
        </p:txBody>
      </p:sp>
      <p:sp>
        <p:nvSpPr>
          <p:cNvPr id="6" name="Tekstvak 5">
            <a:extLst>
              <a:ext uri="{FF2B5EF4-FFF2-40B4-BE49-F238E27FC236}">
                <a16:creationId xmlns:a16="http://schemas.microsoft.com/office/drawing/2014/main" id="{1EA0A2F1-177A-4621-9D75-85F5DA6D2C29}"/>
              </a:ext>
            </a:extLst>
          </p:cNvPr>
          <p:cNvSpPr txBox="1"/>
          <p:nvPr/>
        </p:nvSpPr>
        <p:spPr>
          <a:xfrm>
            <a:off x="971680" y="16569868"/>
            <a:ext cx="31380662" cy="11310595"/>
          </a:xfrm>
          <a:prstGeom prst="rect">
            <a:avLst/>
          </a:prstGeom>
          <a:solidFill>
            <a:schemeClr val="bg1">
              <a:alpha val="70000"/>
            </a:schemeClr>
          </a:solidFill>
          <a:ln w="88900">
            <a:solidFill>
              <a:schemeClr val="accent1"/>
            </a:solidFill>
          </a:ln>
        </p:spPr>
        <p:txBody>
          <a:bodyPr rot="0" spcFirstLastPara="0" vertOverflow="overflow" horzOverflow="overflow" vert="horz" wrap="square" lIns="193696" tIns="61499" rIns="122996" bIns="61499" numCol="1" spcCol="0" rtlCol="0" fromWordArt="0" anchor="t" anchorCtr="0" forceAA="0" compatLnSpc="1">
            <a:prstTxWarp prst="textNoShape">
              <a:avLst/>
            </a:prstTxWarp>
            <a:spAutoFit/>
          </a:bodyPr>
          <a:lstStyle/>
          <a:p>
            <a:r>
              <a:rPr lang="nl-NL" sz="9684" b="1" dirty="0" err="1"/>
              <a:t>Methods</a:t>
            </a:r>
            <a:endParaRPr lang="nl-NL" sz="9684" dirty="0"/>
          </a:p>
          <a:p>
            <a:pPr algn="just"/>
            <a:r>
              <a:rPr lang="en-US" sz="7001" dirty="0"/>
              <a:t>-Six Holstein-Friesian cows were sampled max 6 times</a:t>
            </a:r>
          </a:p>
          <a:p>
            <a:pPr algn="just"/>
            <a:r>
              <a:rPr lang="en-US" sz="7001" dirty="0"/>
              <a:t>-Breath for acetone using a nostril sampler and a Kitagawa® AP-20 pump (acetone detecting tube 102SD) with measuring range 20-5000 ppm per pump stroke of 100 ml</a:t>
            </a:r>
          </a:p>
          <a:p>
            <a:pPr algn="just"/>
            <a:r>
              <a:rPr lang="en-US" sz="7001" dirty="0"/>
              <a:t>-Urine for acetoacetate using commercial Keto test strips with measuring range &lt; 0.5 mmol -16 mmol per liter</a:t>
            </a:r>
          </a:p>
          <a:p>
            <a:pPr algn="just"/>
            <a:r>
              <a:rPr lang="en-US" sz="7001" dirty="0"/>
              <a:t>-Milk for β-hydroxybutyrate (BHB) using a </a:t>
            </a:r>
            <a:r>
              <a:rPr lang="en-US" sz="7001" dirty="0" err="1"/>
              <a:t>PortaBHB</a:t>
            </a:r>
            <a:r>
              <a:rPr lang="en-US" sz="7001" dirty="0"/>
              <a:t> milk ketone test-strip with measuring four categories from 0-99 µmol up to 500+ µmol per liter</a:t>
            </a:r>
          </a:p>
          <a:p>
            <a:pPr algn="just"/>
            <a:r>
              <a:rPr lang="en-US" sz="7001" dirty="0"/>
              <a:t>-All outcomes were converted to ppm</a:t>
            </a:r>
          </a:p>
          <a:p>
            <a:pPr algn="just"/>
            <a:r>
              <a:rPr lang="en-US" sz="7001" dirty="0"/>
              <a:t>-Correlations were tested using Spearman correlation analysis</a:t>
            </a:r>
            <a:endParaRPr lang="nl-NL" sz="7001" dirty="0">
              <a:cs typeface="Calibri"/>
            </a:endParaRPr>
          </a:p>
        </p:txBody>
      </p:sp>
      <p:sp>
        <p:nvSpPr>
          <p:cNvPr id="8" name="Tekstvak 7">
            <a:extLst>
              <a:ext uri="{FF2B5EF4-FFF2-40B4-BE49-F238E27FC236}">
                <a16:creationId xmlns:a16="http://schemas.microsoft.com/office/drawing/2014/main" id="{1456D358-DC97-4343-A2E0-2F31E4630005}"/>
              </a:ext>
            </a:extLst>
          </p:cNvPr>
          <p:cNvSpPr txBox="1"/>
          <p:nvPr/>
        </p:nvSpPr>
        <p:spPr>
          <a:xfrm>
            <a:off x="20067682" y="3744686"/>
            <a:ext cx="12284660" cy="12557121"/>
          </a:xfrm>
          <a:prstGeom prst="rect">
            <a:avLst/>
          </a:prstGeom>
          <a:solidFill>
            <a:schemeClr val="bg1">
              <a:alpha val="90000"/>
            </a:schemeClr>
          </a:solidFill>
          <a:ln w="88900">
            <a:solidFill>
              <a:schemeClr val="accent1"/>
            </a:solidFill>
          </a:ln>
        </p:spPr>
        <p:txBody>
          <a:bodyPr rot="0" spcFirstLastPara="0" vertOverflow="overflow" horzOverflow="overflow" vert="horz" wrap="square" lIns="193696" tIns="145271" rIns="122996" bIns="145271" numCol="1" spcCol="0" rtlCol="0" fromWordArt="0" anchor="t" anchorCtr="0" forceAA="0" compatLnSpc="1">
            <a:prstTxWarp prst="textNoShape">
              <a:avLst/>
            </a:prstTxWarp>
            <a:spAutoFit/>
          </a:bodyPr>
          <a:lstStyle/>
          <a:p>
            <a:r>
              <a:rPr lang="nl-NL" sz="9684" b="1" dirty="0" err="1"/>
              <a:t>Conclusion</a:t>
            </a:r>
            <a:endParaRPr lang="nl-NL" sz="2421" dirty="0"/>
          </a:p>
          <a:p>
            <a:pPr algn="just"/>
            <a:r>
              <a:rPr lang="en-US" sz="7001" dirty="0">
                <a:cs typeface="Calibri" panose="020F0502020204030204"/>
              </a:rPr>
              <a:t>Outcomes from breath analysis as performed in this study appeared not to be comparable to outcomes of accepted ketone body measurement methods. However, breath analysis is promising for early warning because acetone occurred in breath while none was found (yet) in urine or milk.</a:t>
            </a:r>
            <a:endParaRPr lang="nl-NL" sz="7001" dirty="0">
              <a:cs typeface="Calibri" panose="020F0502020204030204"/>
            </a:endParaRPr>
          </a:p>
        </p:txBody>
      </p:sp>
      <p:pic>
        <p:nvPicPr>
          <p:cNvPr id="13" name="Afbeelding 14">
            <a:extLst>
              <a:ext uri="{FF2B5EF4-FFF2-40B4-BE49-F238E27FC236}">
                <a16:creationId xmlns:a16="http://schemas.microsoft.com/office/drawing/2014/main" id="{972421AF-CCFB-4890-B3AB-1EC9FC309C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709" y="3444939"/>
            <a:ext cx="19308405" cy="13124929"/>
          </a:xfrm>
          <a:prstGeom prst="rect">
            <a:avLst/>
          </a:prstGeom>
          <a:ln w="88900">
            <a:noFill/>
          </a:ln>
        </p:spPr>
      </p:pic>
      <p:pic>
        <p:nvPicPr>
          <p:cNvPr id="19" name="Afbeelding 18">
            <a:extLst>
              <a:ext uri="{FF2B5EF4-FFF2-40B4-BE49-F238E27FC236}">
                <a16:creationId xmlns:a16="http://schemas.microsoft.com/office/drawing/2014/main" id="{41F5DA39-1352-4785-ABD5-C0EBCE6588AF}"/>
              </a:ext>
            </a:extLst>
          </p:cNvPr>
          <p:cNvPicPr>
            <a:picLocks noChangeAspect="1"/>
          </p:cNvPicPr>
          <p:nvPr/>
        </p:nvPicPr>
        <p:blipFill>
          <a:blip r:embed="rId4"/>
          <a:stretch>
            <a:fillRect/>
          </a:stretch>
        </p:blipFill>
        <p:spPr>
          <a:xfrm>
            <a:off x="32874858" y="-3436862"/>
            <a:ext cx="17721941" cy="31272630"/>
          </a:xfrm>
          <a:prstGeom prst="rect">
            <a:avLst/>
          </a:prstGeom>
          <a:ln w="88900">
            <a:solidFill>
              <a:schemeClr val="accent1"/>
            </a:solidFill>
          </a:ln>
        </p:spPr>
      </p:pic>
      <p:sp>
        <p:nvSpPr>
          <p:cNvPr id="25" name="Tekstvak 24">
            <a:extLst>
              <a:ext uri="{FF2B5EF4-FFF2-40B4-BE49-F238E27FC236}">
                <a16:creationId xmlns:a16="http://schemas.microsoft.com/office/drawing/2014/main" id="{39038CE8-A0BF-4BD5-A158-A42D2F8CA689}"/>
              </a:ext>
            </a:extLst>
          </p:cNvPr>
          <p:cNvSpPr txBox="1"/>
          <p:nvPr/>
        </p:nvSpPr>
        <p:spPr>
          <a:xfrm>
            <a:off x="32766000" y="-8283630"/>
            <a:ext cx="17874341" cy="4738314"/>
          </a:xfrm>
          <a:prstGeom prst="rect">
            <a:avLst/>
          </a:prstGeom>
          <a:noFill/>
          <a:ln w="88900">
            <a:solidFill>
              <a:schemeClr val="accent1"/>
            </a:solidFill>
          </a:ln>
        </p:spPr>
        <p:txBody>
          <a:bodyPr rot="0" spcFirstLastPara="0" vertOverflow="overflow" horzOverflow="overflow" vert="horz" wrap="square" lIns="193696" tIns="145271" rIns="122996" bIns="145271" numCol="1" spcCol="0" rtlCol="0" fromWordArt="0" anchor="t" anchorCtr="0" forceAA="0" compatLnSpc="1">
            <a:prstTxWarp prst="textNoShape">
              <a:avLst/>
            </a:prstTxWarp>
            <a:spAutoFit/>
          </a:bodyPr>
          <a:lstStyle/>
          <a:p>
            <a:pPr algn="just"/>
            <a:r>
              <a:rPr lang="nl-NL" sz="9684" b="1" dirty="0" err="1"/>
              <a:t>Results</a:t>
            </a:r>
            <a:r>
              <a:rPr lang="nl-NL" sz="9684" b="1" dirty="0"/>
              <a:t> </a:t>
            </a:r>
            <a:r>
              <a:rPr lang="en-US" sz="4800" dirty="0">
                <a:effectLst/>
                <a:latin typeface="Calibri" panose="020F0502020204030204" pitchFamily="34" charset="0"/>
                <a:ea typeface="Calibri" panose="020F0502020204030204" pitchFamily="34" charset="0"/>
                <a:cs typeface="Times New Roman" panose="02020603050405020304" pitchFamily="18" charset="0"/>
              </a:rPr>
              <a:t>Concentration in ppm of acetone in breath related to acetoacetate in urine (upper graph) and </a:t>
            </a:r>
            <a:r>
              <a:rPr lang="en-US" sz="4800" dirty="0">
                <a:effectLst/>
                <a:latin typeface="Calibri" panose="020F0502020204030204" pitchFamily="34" charset="0"/>
                <a:ea typeface="Calibri" panose="020F0502020204030204" pitchFamily="34" charset="0"/>
                <a:cs typeface="Calibri" panose="020F0502020204030204" pitchFamily="34" charset="0"/>
              </a:rPr>
              <a:t>β-</a:t>
            </a:r>
            <a:r>
              <a:rPr lang="en-US" sz="4800" dirty="0">
                <a:effectLst/>
                <a:latin typeface="Calibri" panose="020F0502020204030204" pitchFamily="34" charset="0"/>
                <a:ea typeface="Calibri" panose="020F0502020204030204" pitchFamily="34" charset="0"/>
                <a:cs typeface="Times New Roman" panose="02020603050405020304" pitchFamily="18" charset="0"/>
              </a:rPr>
              <a:t>Hydroxybutyrate in milk (middle graph); concentration in ppm of acetoacetate in urine related to </a:t>
            </a:r>
            <a:r>
              <a:rPr lang="en-US" sz="4800" dirty="0">
                <a:effectLst/>
                <a:latin typeface="Calibri" panose="020F0502020204030204" pitchFamily="34" charset="0"/>
                <a:ea typeface="Calibri" panose="020F0502020204030204" pitchFamily="34" charset="0"/>
                <a:cs typeface="Calibri" panose="020F0502020204030204" pitchFamily="34" charset="0"/>
              </a:rPr>
              <a:t>β-</a:t>
            </a:r>
            <a:r>
              <a:rPr lang="en-US" sz="4800" dirty="0">
                <a:effectLst/>
                <a:latin typeface="Calibri" panose="020F0502020204030204" pitchFamily="34" charset="0"/>
                <a:ea typeface="Calibri" panose="020F0502020204030204" pitchFamily="34" charset="0"/>
                <a:cs typeface="Times New Roman" panose="02020603050405020304" pitchFamily="18" charset="0"/>
              </a:rPr>
              <a:t>Hydroxybutyrate (BHB) in milk is demonstrated in the lower graph. Correlation and p-values from Spearman correlation analysis. </a:t>
            </a:r>
            <a:endParaRPr lang="nl-NL" sz="4800" dirty="0"/>
          </a:p>
        </p:txBody>
      </p:sp>
      <p:pic>
        <p:nvPicPr>
          <p:cNvPr id="9" name="Afbeelding 8" descr="Afbeelding met kaart&#10;&#10;Automatisch gegenereerde beschrijving">
            <a:extLst>
              <a:ext uri="{FF2B5EF4-FFF2-40B4-BE49-F238E27FC236}">
                <a16:creationId xmlns:a16="http://schemas.microsoft.com/office/drawing/2014/main" id="{EE37F37B-F601-412B-88CF-47EFEEEA7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4037" y="-7572866"/>
            <a:ext cx="7618609" cy="10756352"/>
          </a:xfrm>
          <a:prstGeom prst="rect">
            <a:avLst/>
          </a:prstGeom>
          <a:ln w="88900">
            <a:solidFill>
              <a:schemeClr val="accent1"/>
            </a:solidFill>
          </a:ln>
        </p:spPr>
      </p:pic>
      <p:pic>
        <p:nvPicPr>
          <p:cNvPr id="11" name="Afbeelding 10">
            <a:extLst>
              <a:ext uri="{FF2B5EF4-FFF2-40B4-BE49-F238E27FC236}">
                <a16:creationId xmlns:a16="http://schemas.microsoft.com/office/drawing/2014/main" id="{41B80ABD-079B-4D31-B168-589C23486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21828" y="-14198346"/>
            <a:ext cx="6574969" cy="5514371"/>
          </a:xfrm>
          <a:prstGeom prst="rect">
            <a:avLst/>
          </a:prstGeom>
          <a:ln w="88900">
            <a:solidFill>
              <a:schemeClr val="accent1"/>
            </a:solidFill>
          </a:ln>
        </p:spPr>
      </p:pic>
    </p:spTree>
    <p:extLst>
      <p:ext uri="{BB962C8B-B14F-4D97-AF65-F5344CB8AC3E}">
        <p14:creationId xmlns:p14="http://schemas.microsoft.com/office/powerpoint/2010/main" val="108241666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B245D0E36C9A4191CF08F0CA17F2A7" ma:contentTypeVersion="4" ma:contentTypeDescription="Een nieuw document maken." ma:contentTypeScope="" ma:versionID="be6e6e4b682aaa89d27bdc3a5fd7c916">
  <xsd:schema xmlns:xsd="http://www.w3.org/2001/XMLSchema" xmlns:xs="http://www.w3.org/2001/XMLSchema" xmlns:p="http://schemas.microsoft.com/office/2006/metadata/properties" xmlns:ns2="7226aad2-8bf3-4b16-8cb5-7ceb24ab03d4" targetNamespace="http://schemas.microsoft.com/office/2006/metadata/properties" ma:root="true" ma:fieldsID="2a332bf45cfe2a988f73a449706f797a" ns2:_="">
    <xsd:import namespace="7226aad2-8bf3-4b16-8cb5-7ceb24ab03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6aad2-8bf3-4b16-8cb5-7ceb24ab0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213EA2-9367-4E15-8327-84FC89C4396A}">
  <ds:schemaRefs>
    <ds:schemaRef ds:uri="7226aad2-8bf3-4b16-8cb5-7ceb24ab03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448782-7F55-4A06-9449-C81149D7A21E}">
  <ds:schemaRefs>
    <ds:schemaRef ds:uri="http://schemas.microsoft.com/sharepoint/v3/contenttype/forms"/>
  </ds:schemaRefs>
</ds:datastoreItem>
</file>

<file path=customXml/itemProps3.xml><?xml version="1.0" encoding="utf-8"?>
<ds:datastoreItem xmlns:ds="http://schemas.openxmlformats.org/officeDocument/2006/customXml" ds:itemID="{4FA4DE85-4011-420D-8BAE-992ED8F94B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133</TotalTime>
  <Words>335</Words>
  <Application>Microsoft Office PowerPoint</Application>
  <PresentationFormat>Aangepast</PresentationFormat>
  <Paragraphs>16</Paragraphs>
  <Slides>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Calibri Light</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Gevelreiniging Maastricht - KIDS</dc:creator>
  <cp:lastModifiedBy>Lenny van Erp-van der Kooij</cp:lastModifiedBy>
  <cp:revision>20</cp:revision>
  <dcterms:created xsi:type="dcterms:W3CDTF">2021-07-05T09:58:19Z</dcterms:created>
  <dcterms:modified xsi:type="dcterms:W3CDTF">2021-07-15T19:31:09Z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0x01010029B245D0E36C9A4191CF08F0CA17F2A7</vt:lpwstr>
  </property>
</Properties>
</file>